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7"/>
  </p:notesMasterIdLst>
  <p:sldIdLst>
    <p:sldId id="256" r:id="rId5"/>
    <p:sldId id="312" r:id="rId6"/>
    <p:sldId id="348" r:id="rId7"/>
    <p:sldId id="293" r:id="rId8"/>
    <p:sldId id="320" r:id="rId9"/>
    <p:sldId id="327" r:id="rId10"/>
    <p:sldId id="357" r:id="rId11"/>
    <p:sldId id="338" r:id="rId12"/>
    <p:sldId id="339" r:id="rId13"/>
    <p:sldId id="342" r:id="rId14"/>
    <p:sldId id="329" r:id="rId15"/>
    <p:sldId id="341" r:id="rId16"/>
    <p:sldId id="358" r:id="rId17"/>
    <p:sldId id="359" r:id="rId18"/>
    <p:sldId id="349" r:id="rId19"/>
    <p:sldId id="347" r:id="rId20"/>
    <p:sldId id="343" r:id="rId21"/>
    <p:sldId id="345" r:id="rId22"/>
    <p:sldId id="355" r:id="rId23"/>
    <p:sldId id="361" r:id="rId24"/>
    <p:sldId id="360" r:id="rId25"/>
    <p:sldId id="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74"/>
    <p:restoredTop sz="84875"/>
  </p:normalViewPr>
  <p:slideViewPr>
    <p:cSldViewPr snapToGrid="0">
      <p:cViewPr varScale="1">
        <p:scale>
          <a:sx n="68" d="100"/>
          <a:sy n="68" d="100"/>
        </p:scale>
        <p:origin x="153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961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027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0272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89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4" pitchFamily="34" charset="0"/>
              </a:rPr>
              <a:t>Once you activate an environment, </a:t>
            </a:r>
            <a:r>
              <a:rPr lang="en-US" dirty="0" err="1">
                <a:effectLst/>
              </a:rPr>
              <a:t>spack</a:t>
            </a:r>
            <a:r>
              <a:rPr lang="en-US" dirty="0"/>
              <a:t> </a:t>
            </a:r>
            <a:r>
              <a:rPr lang="en-US" dirty="0">
                <a:effectLst/>
              </a:rPr>
              <a:t>find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only shows what is in the current environment.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0352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706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816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6740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629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551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68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85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49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935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777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2/13/24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urc.readthedocs.io/en/latest/gateways/OnDemand.html" TargetMode="External"/><Relationship Id="rId4" Type="http://schemas.openxmlformats.org/officeDocument/2006/relationships/hyperlink" Target="https://curc.readthedocs.io/en/latest/access/logging-in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alpine_spack_prime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research-software-curc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Spack</a:t>
            </a:r>
            <a:endParaRPr lang="en-US" sz="48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841" y="365125"/>
            <a:ext cx="11174959" cy="1340803"/>
          </a:xfrm>
        </p:spPr>
        <p:txBody>
          <a:bodyPr/>
          <a:lstStyle/>
          <a:p>
            <a:r>
              <a:rPr lang="en-US" b="1">
                <a:latin typeface="Century Gothic"/>
                <a:ea typeface="+mj-lt"/>
                <a:cs typeface="+mj-lt"/>
              </a:rPr>
              <a:t>Simplifying Installations with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396B43-73B5-71E6-79FF-50E5697C0F8C}"/>
              </a:ext>
            </a:extLst>
          </p:cNvPr>
          <p:cNvSpPr txBox="1"/>
          <p:nvPr/>
        </p:nvSpPr>
        <p:spPr>
          <a:xfrm>
            <a:off x="838200" y="2392071"/>
            <a:ext cx="996834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Your workflow requires two programs, ‘Program A’ and ‘Program B’.</a:t>
            </a:r>
          </a:p>
          <a:p>
            <a:r>
              <a:rPr lang="en-US" sz="2800" dirty="0">
                <a:latin typeface="Century Gothic" panose="020B0502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Gothic" panose="020B0502020202020204" pitchFamily="34" charset="0"/>
              </a:rPr>
              <a:t>‘Program A’ depends on ‘Program Y’ </a:t>
            </a:r>
            <a:r>
              <a:rPr lang="en-US" sz="2800" b="1" dirty="0">
                <a:latin typeface="Century Gothic" panose="020B0502020202020204" pitchFamily="34" charset="0"/>
              </a:rPr>
              <a:t>v1.0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Gothic" panose="020B0502020202020204" pitchFamily="34" charset="0"/>
              </a:rPr>
              <a:t>‘Program B’ depends on ‘Program Y’ </a:t>
            </a:r>
            <a:r>
              <a:rPr lang="en-US" sz="2800" b="1" dirty="0">
                <a:latin typeface="Century Gothic" panose="020B0502020202020204" pitchFamily="34" charset="0"/>
              </a:rPr>
              <a:t>v2.0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latin typeface="Century Gothic" panose="020B0502020202020204" pitchFamily="34" charset="0"/>
            </a:endParaRPr>
          </a:p>
          <a:p>
            <a:r>
              <a:rPr lang="en-US" sz="2800" dirty="0">
                <a:latin typeface="Century Gothic" panose="020B0502020202020204" pitchFamily="34" charset="0"/>
              </a:rPr>
              <a:t>What do you do?!</a:t>
            </a:r>
          </a:p>
          <a:p>
            <a:endParaRPr lang="en-US" sz="2800" dirty="0">
              <a:latin typeface="Monaco" pitchFamily="2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5C6DB9-016A-9656-9C25-4B17D6195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Comparison with other tools - EasyBuild tutorial">
            <a:extLst>
              <a:ext uri="{FF2B5EF4-FFF2-40B4-BE49-F238E27FC236}">
                <a16:creationId xmlns:a16="http://schemas.microsoft.com/office/drawing/2014/main" id="{CD67DCD0-2082-86A3-D932-48CA32777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297" y="508925"/>
            <a:ext cx="3624942" cy="104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353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login to CURC via your terminal: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…or login to CURC via your browser:  </a:t>
            </a:r>
            <a:endParaRPr lang="en-US" sz="32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(once logged in, navigate to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Clusters -&gt; Alpine shell</a:t>
            </a:r>
            <a:r>
              <a:rPr lang="en-US" sz="2400" dirty="0">
                <a:latin typeface="Century Gothic" panose="020B0502020202020204" pitchFamily="34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964246" y="2309353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Lucida Console" panose="020B0609040504020204" pitchFamily="49" charset="0"/>
                </a:rPr>
                <a:t>ssh</a:t>
              </a:r>
              <a:r>
                <a:rPr lang="en-US" dirty="0">
                  <a:latin typeface="Lucida Console" panose="020B0609040504020204" pitchFamily="49" charset="0"/>
                </a:rPr>
                <a:t> &lt;username&gt;@login.rc.colorado.edu</a:t>
              </a: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10D0F8-6585-DC88-6D83-A70B40807BC7}"/>
              </a:ext>
            </a:extLst>
          </p:cNvPr>
          <p:cNvSpPr txBox="1"/>
          <p:nvPr/>
        </p:nvSpPr>
        <p:spPr>
          <a:xfrm>
            <a:off x="7244174" y="5687361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4"/>
              </a:rPr>
              <a:t>https://curc.readthedocs.io/en/latest/access/logging-in.html</a:t>
            </a:r>
            <a:r>
              <a:rPr lang="en-US" sz="1200" i="1" dirty="0"/>
              <a:t> </a:t>
            </a:r>
          </a:p>
          <a:p>
            <a:r>
              <a:rPr lang="en-US" sz="1200" i="1" dirty="0">
                <a:hlinkClick r:id="rId5"/>
              </a:rPr>
              <a:t>https://curc.readthedocs.io/en/latest/gateways/OnDemand.html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967" y="365125"/>
            <a:ext cx="10994833" cy="1340803"/>
          </a:xfrm>
        </p:spPr>
        <p:txBody>
          <a:bodyPr/>
          <a:lstStyle/>
          <a:p>
            <a:r>
              <a:rPr lang="en-US" b="1" dirty="0">
                <a:latin typeface="Century Gothic"/>
              </a:rPr>
              <a:t>Simplifying Installations with 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Spack is available as a module, which can easily be loaded from a compute node</a:t>
            </a: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57351" y="2942614"/>
            <a:ext cx="10895086" cy="1914354"/>
            <a:chOff x="648457" y="3257253"/>
            <a:chExt cx="10895086" cy="191435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onaco"/>
              </a:endParaRPr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28989" y="3410355"/>
              <a:ext cx="10676552" cy="167524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400" dirty="0">
                  <a:latin typeface="Lucida Console" panose="020B0609040504020204" pitchFamily="49" charset="0"/>
                </a:rPr>
                <a:t>[user@login11 ~]$ </a:t>
              </a:r>
              <a:r>
                <a:rPr lang="en-US" sz="2400" dirty="0" err="1">
                  <a:latin typeface="Lucida Console" panose="020B0609040504020204" pitchFamily="49" charset="0"/>
                </a:rPr>
                <a:t>acompile</a:t>
              </a:r>
              <a:r>
                <a:rPr lang="en-US" sz="2400" dirty="0">
                  <a:latin typeface="Lucida Console" panose="020B0609040504020204" pitchFamily="49" charset="0"/>
                </a:rPr>
                <a:t> --help</a:t>
              </a:r>
            </a:p>
            <a:p>
              <a:pPr marL="0" indent="0">
                <a:buNone/>
              </a:pPr>
              <a:r>
                <a:rPr lang="en-US" sz="2400" dirty="0">
                  <a:latin typeface="Lucida Console" panose="020B0609040504020204" pitchFamily="49" charset="0"/>
                </a:rPr>
                <a:t>[user@login11 ~]$ </a:t>
              </a:r>
              <a:r>
                <a:rPr lang="en-US" sz="2400" dirty="0" err="1">
                  <a:latin typeface="Lucida Console" panose="020B0609040504020204" pitchFamily="49" charset="0"/>
                </a:rPr>
                <a:t>acompile</a:t>
              </a:r>
              <a:r>
                <a:rPr lang="en-US" sz="2400" dirty="0">
                  <a:latin typeface="Lucida Console" panose="020B0609040504020204" pitchFamily="49" charset="0"/>
                </a:rPr>
                <a:t> --</a:t>
              </a:r>
              <a:r>
                <a:rPr lang="en-US" sz="2400" dirty="0" err="1">
                  <a:latin typeface="Lucida Console" panose="020B0609040504020204" pitchFamily="49" charset="0"/>
                </a:rPr>
                <a:t>ntasks</a:t>
              </a:r>
              <a:r>
                <a:rPr lang="en-US" sz="2400" dirty="0">
                  <a:latin typeface="Lucida Console" panose="020B0609040504020204" pitchFamily="49" charset="0"/>
                </a:rPr>
                <a:t>=4 </a:t>
              </a:r>
            </a:p>
            <a:p>
              <a:pPr marL="0" indent="0">
                <a:buNone/>
              </a:pPr>
              <a:r>
                <a:rPr lang="en-US" sz="2400" dirty="0">
                  <a:latin typeface="Lucida Console" panose="020B0609040504020204" pitchFamily="49" charset="0"/>
                </a:rPr>
                <a:t>…</a:t>
              </a:r>
            </a:p>
            <a:p>
              <a:pPr marL="0" indent="0">
                <a:buNone/>
              </a:pPr>
              <a:r>
                <a:rPr lang="en-US" sz="2400" dirty="0">
                  <a:latin typeface="Lucida Console" panose="020B0609040504020204" pitchFamily="49" charset="0"/>
                </a:rPr>
                <a:t>[user@c3cpu-a5-u28-1 ~]$ module load </a:t>
              </a:r>
              <a:r>
                <a:rPr lang="en-US" sz="2400" dirty="0" err="1">
                  <a:latin typeface="Lucida Console" panose="020B0609040504020204" pitchFamily="49" charset="0"/>
                </a:rPr>
                <a:t>spack</a:t>
              </a:r>
              <a:endParaRPr lang="en-US" sz="2400" dirty="0">
                <a:latin typeface="Lucida Console" panose="020B0609040504020204" pitchFamily="49" charset="0"/>
              </a:endParaRPr>
            </a:p>
          </p:txBody>
        </p:sp>
      </p:grp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pic>
        <p:nvPicPr>
          <p:cNvPr id="12" name="Picture 11" descr="Comparison with other tools - EasyBuild tutorial">
            <a:extLst>
              <a:ext uri="{FF2B5EF4-FFF2-40B4-BE49-F238E27FC236}">
                <a16:creationId xmlns:a16="http://schemas.microsoft.com/office/drawing/2014/main" id="{67B42571-94E1-B91D-5E5D-15899CECD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557" y="508925"/>
            <a:ext cx="3624942" cy="1043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414107-CF82-49F9-189C-B328A1B3D99B}"/>
              </a:ext>
            </a:extLst>
          </p:cNvPr>
          <p:cNvSpPr txBox="1"/>
          <p:nvPr/>
        </p:nvSpPr>
        <p:spPr>
          <a:xfrm>
            <a:off x="766618" y="5116945"/>
            <a:ext cx="106765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 in to CURC, you’ll be on a </a:t>
            </a:r>
            <a:r>
              <a:rPr lang="en-US" sz="18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18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Spack. The </a:t>
            </a:r>
            <a:r>
              <a:rPr lang="en-US" sz="18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18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760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967" y="365125"/>
            <a:ext cx="10994833" cy="1340803"/>
          </a:xfrm>
        </p:spPr>
        <p:txBody>
          <a:bodyPr/>
          <a:lstStyle/>
          <a:p>
            <a:r>
              <a:rPr lang="en-US" b="1">
                <a:latin typeface="Century Gothic"/>
              </a:rPr>
              <a:t>Simplifying Installations with 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86086" y="2717357"/>
            <a:ext cx="10895086" cy="2266101"/>
            <a:chOff x="648457" y="2905506"/>
            <a:chExt cx="10895086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onaco"/>
              </a:endParaRPr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89941" y="2905506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Monaco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200" dirty="0">
                  <a:latin typeface="Lucida Console" panose="020B0609040504020204" pitchFamily="49" charset="0"/>
                </a:rPr>
                <a:t>[user@c3cpu-a5-u28-1 ~]$ module load </a:t>
              </a:r>
              <a:r>
                <a:rPr lang="en-US" sz="2200" dirty="0" err="1">
                  <a:latin typeface="Lucida Console" panose="020B0609040504020204" pitchFamily="49" charset="0"/>
                </a:rPr>
                <a:t>spack</a:t>
              </a:r>
              <a:endParaRPr lang="en-US" sz="2200" dirty="0">
                <a:latin typeface="Lucida Console" panose="020B0609040504020204" pitchFamily="49" charset="0"/>
              </a:endParaRPr>
            </a:p>
            <a:p>
              <a:pPr marL="0" indent="0">
                <a:buNone/>
              </a:pPr>
              <a:r>
                <a:rPr lang="en-US" sz="2200" dirty="0">
                  <a:latin typeface="Lucida Console" panose="020B0609040504020204" pitchFamily="49" charset="0"/>
                </a:rPr>
                <a:t>[user@c3cpu-a5-u28-1 ~]$ </a:t>
              </a:r>
              <a:r>
                <a:rPr lang="en-US" sz="2200" dirty="0" err="1">
                  <a:latin typeface="Lucida Console" panose="020B0609040504020204" pitchFamily="49" charset="0"/>
                </a:rPr>
                <a:t>spack</a:t>
              </a:r>
              <a:r>
                <a:rPr lang="en-US" sz="2200" dirty="0">
                  <a:latin typeface="Lucida Console" panose="020B0609040504020204" pitchFamily="49" charset="0"/>
                </a:rPr>
                <a:t> env create </a:t>
              </a:r>
              <a:r>
                <a:rPr lang="en-US" sz="2200" dirty="0" err="1">
                  <a:latin typeface="Lucida Console" panose="020B0609040504020204" pitchFamily="49" charset="0"/>
                </a:rPr>
                <a:t>my_first_env</a:t>
              </a:r>
              <a:endParaRPr lang="en-US" sz="2200" dirty="0">
                <a:latin typeface="Lucida Console" panose="020B0609040504020204" pitchFamily="49" charset="0"/>
              </a:endParaRPr>
            </a:p>
            <a:p>
              <a:pPr marL="0" indent="0">
                <a:buNone/>
              </a:pPr>
              <a:r>
                <a:rPr lang="en-US" sz="2200" dirty="0">
                  <a:latin typeface="Lucida Console" panose="020B0609040504020204" pitchFamily="49" charset="0"/>
                </a:rPr>
                <a:t>[user@c3cpu-a5-u28-1 ~]$ </a:t>
              </a:r>
              <a:r>
                <a:rPr lang="en-US" sz="2200" dirty="0" err="1">
                  <a:latin typeface="Lucida Console" panose="020B0609040504020204" pitchFamily="49" charset="0"/>
                </a:rPr>
                <a:t>spacktivate</a:t>
              </a:r>
              <a:r>
                <a:rPr lang="en-US" sz="2200" dirty="0">
                  <a:latin typeface="Lucida Console" panose="020B0609040504020204" pitchFamily="49" charset="0"/>
                </a:rPr>
                <a:t> </a:t>
              </a:r>
              <a:r>
                <a:rPr lang="en-US" sz="2200" dirty="0" err="1">
                  <a:latin typeface="Lucida Console" panose="020B0609040504020204" pitchFamily="49" charset="0"/>
                </a:rPr>
                <a:t>my_first_env</a:t>
              </a:r>
              <a:endParaRPr lang="en-US" sz="2200" dirty="0">
                <a:latin typeface="Lucida Console" panose="020B0609040504020204" pitchFamily="49" charset="0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/>
              </a:rPr>
              <a:t>Don’t install packages outside of an environment!*</a:t>
            </a: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pic>
        <p:nvPicPr>
          <p:cNvPr id="12" name="Picture 11" descr="Comparison with other tools - EasyBuild tutorial">
            <a:extLst>
              <a:ext uri="{FF2B5EF4-FFF2-40B4-BE49-F238E27FC236}">
                <a16:creationId xmlns:a16="http://schemas.microsoft.com/office/drawing/2014/main" id="{67B42571-94E1-B91D-5E5D-15899CECD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557" y="508925"/>
            <a:ext cx="3624942" cy="104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056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71" y="365125"/>
            <a:ext cx="10970229" cy="1340803"/>
          </a:xfrm>
        </p:spPr>
        <p:txBody>
          <a:bodyPr/>
          <a:lstStyle/>
          <a:p>
            <a:r>
              <a:rPr lang="en-US" b="1">
                <a:latin typeface="Century Gothic"/>
              </a:rPr>
              <a:t>Simplifying Installations with 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9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endParaRPr lang="en-US" sz="1700" dirty="0">
                <a:latin typeface="Lucida Console" panose="020B0609040504020204" pitchFamily="49" charset="0"/>
              </a:endParaRPr>
            </a:p>
            <a:p>
              <a:pPr marL="0" indent="0">
                <a:buNone/>
              </a:pPr>
              <a:r>
                <a:rPr lang="en-US" sz="1700" dirty="0" err="1">
                  <a:latin typeface="Lucida Console" panose="020B0609040504020204" pitchFamily="49" charset="0"/>
                </a:rPr>
                <a:t>spack</a:t>
              </a:r>
              <a:r>
                <a:rPr lang="en-US" sz="1700" dirty="0">
                  <a:latin typeface="Lucida Console" panose="020B0609040504020204" pitchFamily="49" charset="0"/>
                </a:rPr>
                <a:t> install --add </a:t>
              </a:r>
              <a:r>
                <a:rPr lang="en-US" sz="1700" dirty="0" err="1">
                  <a:latin typeface="Lucida Console" panose="020B0609040504020204" pitchFamily="49" charset="0"/>
                </a:rPr>
                <a:t>fastqc</a:t>
              </a:r>
              <a:r>
                <a:rPr lang="en-US" sz="1700" dirty="0">
                  <a:latin typeface="Lucida Console" panose="020B0609040504020204" pitchFamily="49" charset="0"/>
                </a:rPr>
                <a:t>		#install default </a:t>
              </a:r>
              <a:r>
                <a:rPr lang="en-US" sz="1700" dirty="0" err="1">
                  <a:latin typeface="Lucida Console" panose="020B0609040504020204" pitchFamily="49" charset="0"/>
                </a:rPr>
                <a:t>fastqc</a:t>
              </a:r>
              <a:endParaRPr lang="en-US" sz="1700" dirty="0">
                <a:latin typeface="Lucida Console" panose="020B0609040504020204" pitchFamily="49" charset="0"/>
              </a:endParaRPr>
            </a:p>
            <a:p>
              <a:pPr marL="0" indent="0">
                <a:lnSpc>
                  <a:spcPct val="120000"/>
                </a:lnSpc>
                <a:buNone/>
              </a:pPr>
              <a:r>
                <a:rPr lang="en-US" sz="1700" dirty="0" err="1">
                  <a:latin typeface="Lucida Console" panose="020B0609040504020204" pitchFamily="49" charset="0"/>
                </a:rPr>
                <a:t>spack</a:t>
              </a:r>
              <a:r>
                <a:rPr lang="en-US" sz="1700" dirty="0">
                  <a:latin typeface="Lucida Console" panose="020B0609040504020204" pitchFamily="49" charset="0"/>
                </a:rPr>
                <a:t> install --add fastqc@</a:t>
              </a:r>
              <a:r>
                <a:rPr lang="en-US" sz="1700" dirty="0">
                  <a:latin typeface="Lucida Console" panose="020B0609040504020204" pitchFamily="49" charset="0"/>
                  <a:ea typeface="+mn-lt"/>
                  <a:cs typeface="+mn-lt"/>
                </a:rPr>
                <a:t>0.11.9</a:t>
              </a:r>
              <a:r>
                <a:rPr lang="en-US" sz="1700" dirty="0">
                  <a:latin typeface="Lucida Console" panose="020B0609040504020204" pitchFamily="49" charset="0"/>
                </a:rPr>
                <a:t>	#install specific version of </a:t>
              </a:r>
              <a:r>
                <a:rPr lang="en-US" sz="1700" dirty="0" err="1">
                  <a:latin typeface="Lucida Console" panose="020B0609040504020204" pitchFamily="49" charset="0"/>
                </a:rPr>
                <a:t>fastqc</a:t>
              </a:r>
              <a:endParaRPr lang="en-US" sz="1700" dirty="0">
                <a:latin typeface="Lucida Console" panose="020B0609040504020204" pitchFamily="49" charset="0"/>
              </a:endParaRPr>
            </a:p>
            <a:p>
              <a:pPr marL="0" indent="0">
                <a:lnSpc>
                  <a:spcPct val="120000"/>
                </a:lnSpc>
                <a:buNone/>
              </a:pPr>
              <a:r>
                <a:rPr lang="en-US" sz="1700" dirty="0" err="1">
                  <a:latin typeface="Lucida Console" panose="020B0609040504020204" pitchFamily="49" charset="0"/>
                </a:rPr>
                <a:t>spack</a:t>
              </a:r>
              <a:r>
                <a:rPr lang="en-US" sz="1700" dirty="0">
                  <a:latin typeface="Lucida Console" panose="020B0609040504020204" pitchFamily="49" charset="0"/>
                </a:rPr>
                <a:t> find				#view packages installed in environment</a:t>
              </a:r>
            </a:p>
            <a:p>
              <a:pPr marL="0" indent="0">
                <a:buNone/>
              </a:pPr>
              <a:r>
                <a:rPr lang="en-US" sz="2400" dirty="0">
                  <a:latin typeface="Monaco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/>
              </a:rPr>
              <a:t>Using </a:t>
            </a:r>
            <a:r>
              <a:rPr lang="en-US" dirty="0" err="1">
                <a:latin typeface="Lucida Console" panose="020B0609040504020204" pitchFamily="49" charset="0"/>
              </a:rPr>
              <a:t>spack</a:t>
            </a:r>
            <a:r>
              <a:rPr lang="en-US" dirty="0">
                <a:latin typeface="Lucida Console" panose="020B0609040504020204" pitchFamily="49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: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  <p:pic>
        <p:nvPicPr>
          <p:cNvPr id="12" name="Picture 11" descr="Comparison with other tools - EasyBuild tutorial">
            <a:extLst>
              <a:ext uri="{FF2B5EF4-FFF2-40B4-BE49-F238E27FC236}">
                <a16:creationId xmlns:a16="http://schemas.microsoft.com/office/drawing/2014/main" id="{7DED75B5-96F1-7A06-8621-542EB7178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5557" y="508925"/>
            <a:ext cx="3624942" cy="104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60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/>
              </a:rPr>
              <a:t>Simplifying Installations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 dirty="0">
                <a:latin typeface="Century Gothic" panose="020B0502020202020204" pitchFamily="34" charset="0"/>
                <a:cs typeface="Arial" panose="020B0604020202020204"/>
              </a:rPr>
              <a:t>Spack installations can be slow </a:t>
            </a:r>
            <a:r>
              <a:rPr lang="en-US" sz="3600" dirty="0">
                <a:latin typeface="Century Gothic" panose="020B0502020202020204" pitchFamily="34" charset="0"/>
                <a:cs typeface="Arial" panose="020B0604020202020204"/>
              </a:rPr>
              <a:t>but will progress more quickly with more cores. </a:t>
            </a:r>
            <a:endParaRPr lang="en-US" sz="3200" b="0" i="0" dirty="0">
              <a:effectLst/>
              <a:latin typeface="Century Gothic" panose="020B0502020202020204" pitchFamily="34" charset="0"/>
            </a:endParaRPr>
          </a:p>
          <a:p>
            <a:r>
              <a:rPr lang="en-US" sz="3600" b="0" i="0" dirty="0">
                <a:effectLst/>
                <a:latin typeface="Century Gothic" panose="020B0502020202020204" pitchFamily="34" charset="0"/>
              </a:rPr>
              <a:t>Spack builds all packages </a:t>
            </a:r>
            <a:r>
              <a:rPr lang="en-US" sz="3600" b="1" i="0" dirty="0">
                <a:effectLst/>
                <a:latin typeface="Century Gothic" panose="020B0502020202020204" pitchFamily="34" charset="0"/>
              </a:rPr>
              <a:t>in parallel. </a:t>
            </a:r>
          </a:p>
          <a:p>
            <a:pPr lvl="1"/>
            <a:r>
              <a:rPr lang="en-US" sz="2800" b="0" i="0" dirty="0">
                <a:effectLst/>
                <a:latin typeface="Century Gothic" panose="020B0502020202020204" pitchFamily="34" charset="0"/>
              </a:rPr>
              <a:t>The default parallelism is equal to the number of cores available to the process, up to 16. </a:t>
            </a:r>
            <a:endParaRPr lang="en-US" sz="2800" dirty="0">
              <a:latin typeface="Century Gothic" panose="020B0502020202020204" pitchFamily="34" charset="0"/>
              <a:cs typeface="Arial" panose="020B0604020202020204"/>
            </a:endParaRPr>
          </a:p>
          <a:p>
            <a:pPr lvl="1"/>
            <a:endParaRPr lang="en-US" sz="2800" dirty="0">
              <a:latin typeface="Century Gothic" panose="020B0502020202020204" pitchFamily="34" charset="0"/>
              <a:cs typeface="Arial" panose="020B0604020202020204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pic>
        <p:nvPicPr>
          <p:cNvPr id="5" name="Picture 4" descr="Comparison with other tools - EasyBuild tutorial">
            <a:extLst>
              <a:ext uri="{FF2B5EF4-FFF2-40B4-BE49-F238E27FC236}">
                <a16:creationId xmlns:a16="http://schemas.microsoft.com/office/drawing/2014/main" id="{AC23465F-3B47-1D27-B6EB-C1C0DD8D5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7057" y="501305"/>
            <a:ext cx="3624942" cy="104390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4DB0E-448E-C55F-8F8F-838D3594F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36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45" y="365125"/>
            <a:ext cx="11019255" cy="1340803"/>
          </a:xfrm>
        </p:spPr>
        <p:txBody>
          <a:bodyPr/>
          <a:lstStyle/>
          <a:p>
            <a:r>
              <a:rPr lang="en-US" b="1">
                <a:latin typeface="Century Gothic"/>
              </a:rPr>
              <a:t>Simplifying Installations with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4"/>
            <a:ext cx="2743200" cy="365125"/>
          </a:xfrm>
        </p:spPr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latin typeface="Century Gothic"/>
              </a:rPr>
              <a:t>Additional useful Spack commands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pic>
        <p:nvPicPr>
          <p:cNvPr id="11" name="Picture 10" descr="Comparison with other tools - EasyBuild tutorial">
            <a:extLst>
              <a:ext uri="{FF2B5EF4-FFF2-40B4-BE49-F238E27FC236}">
                <a16:creationId xmlns:a16="http://schemas.microsoft.com/office/drawing/2014/main" id="{34817A97-2167-1F58-1795-11505E261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9837" y="508925"/>
            <a:ext cx="3624942" cy="104390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A9D6EB9-A572-1B30-E297-5B4419215CFB}"/>
              </a:ext>
            </a:extLst>
          </p:cNvPr>
          <p:cNvGrpSpPr/>
          <p:nvPr/>
        </p:nvGrpSpPr>
        <p:grpSpPr>
          <a:xfrm>
            <a:off x="569877" y="2308523"/>
            <a:ext cx="11407263" cy="4061991"/>
            <a:chOff x="569877" y="3824816"/>
            <a:chExt cx="11407263" cy="151493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D7EBED7-0821-8240-0EA9-1C4E62F92616}"/>
                </a:ext>
              </a:extLst>
            </p:cNvPr>
            <p:cNvSpPr/>
            <p:nvPr/>
          </p:nvSpPr>
          <p:spPr>
            <a:xfrm>
              <a:off x="569877" y="3911411"/>
              <a:ext cx="11052246" cy="137814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1D725238-725D-4BB1-0D86-FD5BBFA97B9B}"/>
                </a:ext>
              </a:extLst>
            </p:cNvPr>
            <p:cNvSpPr txBox="1">
              <a:spLocks/>
            </p:cNvSpPr>
            <p:nvPr/>
          </p:nvSpPr>
          <p:spPr>
            <a:xfrm>
              <a:off x="719527" y="3824816"/>
              <a:ext cx="11257613" cy="15149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Lucida Console" panose="020B0609040504020204" pitchFamily="49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</a:rPr>
                <a:t> env list				# list all your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Lucida Console" panose="020B0609040504020204" pitchFamily="49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</a:rPr>
                <a:t> remove &lt;env&gt;	            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Lucida Console" panose="020B0609040504020204" pitchFamily="49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</a:rPr>
                <a:t> uninstall &lt;</a:t>
              </a:r>
              <a:r>
                <a:rPr lang="en-US" sz="2000" dirty="0" err="1">
                  <a:latin typeface="Lucida Console" panose="020B0609040504020204" pitchFamily="49" charset="0"/>
                </a:rPr>
                <a:t>packagename</a:t>
              </a:r>
              <a:r>
                <a:rPr lang="en-US" sz="2000" dirty="0">
                  <a:latin typeface="Lucida Console" panose="020B0609040504020204" pitchFamily="49" charset="0"/>
                </a:rPr>
                <a:t>&gt;		# remove package  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Lucida Console" panose="020B0609040504020204" pitchFamily="49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</a:rPr>
                <a:t> env status          		# check which env you’re in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Lucida Console" panose="020B0609040504020204" pitchFamily="49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</a:rPr>
                <a:t> info &lt;</a:t>
              </a:r>
              <a:r>
                <a:rPr lang="en-US" sz="2000" dirty="0" err="1">
                  <a:latin typeface="Lucida Console" panose="020B0609040504020204" pitchFamily="49" charset="0"/>
                </a:rPr>
                <a:t>packagename</a:t>
              </a:r>
              <a:r>
                <a:rPr lang="en-US" sz="2000" dirty="0">
                  <a:latin typeface="Lucida Console" panose="020B0609040504020204" pitchFamily="49" charset="0"/>
                </a:rPr>
                <a:t>&gt;		# prints detailed package info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Lucida Console" panose="020B0609040504020204" pitchFamily="49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</a:rPr>
                <a:t> find					# show installed packages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Lucida Console" panose="020B0609040504020204" pitchFamily="49" charset="0"/>
                </a:rPr>
                <a:t>despacktivate</a:t>
              </a:r>
              <a:r>
                <a:rPr lang="en-US" sz="2000" dirty="0">
                  <a:latin typeface="Lucida Console" panose="020B0609040504020204" pitchFamily="49" charset="0"/>
                </a:rPr>
                <a:t>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Lucida Console" panose="020B0609040504020204" pitchFamily="49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</a:rPr>
                <a:t> spec &lt;</a:t>
              </a:r>
              <a:r>
                <a:rPr lang="en-US" sz="2000" dirty="0" err="1">
                  <a:latin typeface="Lucida Console" panose="020B0609040504020204" pitchFamily="49" charset="0"/>
                </a:rPr>
                <a:t>packagename</a:t>
              </a:r>
              <a:r>
                <a:rPr lang="en-US" sz="2000" dirty="0">
                  <a:latin typeface="Lucida Console" panose="020B0609040504020204" pitchFamily="49" charset="0"/>
                </a:rPr>
                <a:t>&gt;  	      # list packages </a:t>
              </a:r>
              <a:r>
                <a:rPr lang="en-US" sz="2000" dirty="0" err="1">
                  <a:latin typeface="Lucida Console" panose="020B0609040504020204" pitchFamily="49" charset="0"/>
                </a:rPr>
                <a:t>pla</a:t>
              </a:r>
              <a:endParaRPr lang="en-US" sz="2000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0491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805" y="365125"/>
            <a:ext cx="10936995" cy="1340803"/>
          </a:xfrm>
        </p:spPr>
        <p:txBody>
          <a:bodyPr/>
          <a:lstStyle/>
          <a:p>
            <a:r>
              <a:rPr lang="en-US" b="1" dirty="0">
                <a:latin typeface="Century Gothic"/>
              </a:rPr>
              <a:t>Simplifying Installations with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latin typeface="Century Gothic"/>
              </a:rPr>
              <a:t>Useful </a:t>
            </a:r>
            <a:r>
              <a:rPr lang="en-US" sz="3600" dirty="0" err="1">
                <a:latin typeface="Monaco"/>
              </a:rPr>
              <a:t>spack</a:t>
            </a:r>
            <a:r>
              <a:rPr lang="en-US" sz="3600" dirty="0">
                <a:latin typeface="Century Gothic"/>
              </a:rPr>
              <a:t> file paths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2239472"/>
            <a:ext cx="11052246" cy="3965601"/>
            <a:chOff x="569877" y="3824816"/>
            <a:chExt cx="11052246" cy="14789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923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2000" dirty="0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# root of the </a:t>
              </a:r>
              <a:r>
                <a:rPr lang="en-US" sz="2000" dirty="0" err="1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install tree:</a:t>
              </a:r>
              <a:endParaRPr lang="en-US" sz="2000" dirty="0">
                <a:latin typeface="Lucida Console" panose="020B0609040504020204" pitchFamily="49" charset="0"/>
              </a:endParaRPr>
            </a:p>
            <a:p>
              <a:pPr marL="0" indent="0">
                <a:buNone/>
              </a:pPr>
              <a:r>
                <a:rPr lang="en-US" sz="2000" dirty="0">
                  <a:latin typeface="Lucida Console" panose="020B0609040504020204" pitchFamily="49" charset="0"/>
                </a:rPr>
                <a:t>/projects/$USER/software/</a:t>
              </a:r>
              <a:r>
                <a:rPr lang="en-US" sz="2000" dirty="0" err="1">
                  <a:latin typeface="Lucida Console" panose="020B0609040504020204" pitchFamily="49" charset="0"/>
                </a:rPr>
                <a:t>spack</a:t>
              </a:r>
              <a:endParaRPr lang="en-US" sz="2000" dirty="0">
                <a:latin typeface="Lucida Console" panose="020B0609040504020204" pitchFamily="49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endParaRPr lang="en-US" sz="2000" dirty="0">
                <a:latin typeface="Lucida Console" panose="020B0609040504020204" pitchFamily="49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2000" dirty="0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- these are symbolically linked to the installation tree subdirectory:</a:t>
              </a:r>
              <a:endParaRPr lang="en-US" sz="2000" dirty="0">
                <a:latin typeface="Lucida Console" panose="020B0609040504020204" pitchFamily="49" charset="0"/>
              </a:endParaRPr>
            </a:p>
            <a:p>
              <a:pPr marL="0" indent="0">
                <a:buNone/>
              </a:pPr>
              <a:r>
                <a:rPr lang="en-US" sz="2000" dirty="0">
                  <a:latin typeface="Lucida Console" panose="020B0609040504020204" pitchFamily="49" charset="0"/>
                  <a:cs typeface="Arial"/>
                </a:rPr>
                <a:t>/</a:t>
              </a:r>
              <a:r>
                <a:rPr lang="en-US" sz="2000" dirty="0">
                  <a:latin typeface="Lucida Console" panose="020B0609040504020204" pitchFamily="49" charset="0"/>
                  <a:ea typeface="+mn-lt"/>
                  <a:cs typeface="+mn-lt"/>
                </a:rPr>
                <a:t>projects/$USER/</a:t>
              </a:r>
              <a:r>
                <a:rPr lang="en-US" sz="2000" dirty="0" err="1">
                  <a:latin typeface="Lucida Console" panose="020B0609040504020204" pitchFamily="49" charset="0"/>
                  <a:ea typeface="+mn-lt"/>
                  <a:cs typeface="+mn-lt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  <a:ea typeface="+mn-lt"/>
                  <a:cs typeface="+mn-lt"/>
                </a:rPr>
                <a:t>/environments/&lt;env&gt;/.</a:t>
              </a:r>
              <a:r>
                <a:rPr lang="en-US" sz="2000" dirty="0" err="1">
                  <a:latin typeface="Lucida Console" panose="020B0609040504020204" pitchFamily="49" charset="0"/>
                  <a:ea typeface="+mn-lt"/>
                  <a:cs typeface="+mn-lt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  <a:ea typeface="+mn-lt"/>
                  <a:cs typeface="+mn-lt"/>
                </a:rPr>
                <a:t>-env/view/bin</a:t>
              </a:r>
              <a:endParaRPr lang="en-US" sz="2000" dirty="0">
                <a:latin typeface="Lucida Console" panose="020B0609040504020204" pitchFamily="49" charset="0"/>
                <a:cs typeface="Arial"/>
              </a:endParaRPr>
            </a:p>
            <a:p>
              <a:pPr marL="0" indent="0">
                <a:buNone/>
              </a:pPr>
              <a:endParaRPr lang="en-US" sz="2000" dirty="0">
                <a:latin typeface="Lucida Console" panose="020B0609040504020204" pitchFamily="49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2000" dirty="0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</a:t>
              </a:r>
              <a:r>
                <a:rPr lang="en-US" sz="2000" dirty="0" err="1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 config file:</a:t>
              </a:r>
            </a:p>
            <a:p>
              <a:pPr marL="0" indent="0">
                <a:buNone/>
              </a:pPr>
              <a:r>
                <a:rPr lang="en-US" sz="2000" dirty="0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2000" dirty="0" err="1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spack</a:t>
              </a:r>
              <a:r>
                <a:rPr lang="en-US" sz="2000" dirty="0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/</a:t>
              </a:r>
              <a:r>
                <a:rPr lang="en-US" sz="2000" dirty="0" err="1">
                  <a:latin typeface="Lucida Console" panose="020B0609040504020204" pitchFamily="49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config.yaml</a:t>
              </a:r>
              <a:endParaRPr lang="en-US" sz="2000" dirty="0">
                <a:latin typeface="Lucida Console" panose="020B0609040504020204" pitchFamily="49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dirty="0" smtClean="0"/>
              <a:t>17</a:t>
            </a:fld>
            <a:endParaRPr lang="en-US"/>
          </a:p>
        </p:txBody>
      </p:sp>
      <p:pic>
        <p:nvPicPr>
          <p:cNvPr id="11" name="Picture 10" descr="Comparison with other tools - EasyBuild tutorial">
            <a:extLst>
              <a:ext uri="{FF2B5EF4-FFF2-40B4-BE49-F238E27FC236}">
                <a16:creationId xmlns:a16="http://schemas.microsoft.com/office/drawing/2014/main" id="{55579115-F622-3F29-C7C4-156638B90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557" y="508925"/>
            <a:ext cx="3624942" cy="104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48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26" y="365125"/>
            <a:ext cx="10956274" cy="1334743"/>
          </a:xfrm>
        </p:spPr>
        <p:txBody>
          <a:bodyPr/>
          <a:lstStyle/>
          <a:p>
            <a:r>
              <a:rPr lang="en-US" b="1">
                <a:latin typeface="Century Gothic"/>
              </a:rPr>
              <a:t>Simplifying Installations with 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1906129"/>
            <a:ext cx="11052246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r>
              <a:rPr lang="en-US" sz="2800" dirty="0">
                <a:latin typeface="Century Gothic"/>
              </a:rPr>
              <a:t>Hands-on exercise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2800" dirty="0">
              <a:latin typeface="Century Gothic" panose="020B0502020202020204" pitchFamily="34" charset="0"/>
            </a:endParaRPr>
          </a:p>
          <a:p>
            <a:r>
              <a:rPr lang="en-US" sz="2800" b="1" dirty="0">
                <a:latin typeface="Century Gothic"/>
              </a:rPr>
              <a:t>Objectives:</a:t>
            </a:r>
          </a:p>
          <a:p>
            <a:r>
              <a:rPr lang="en-US" sz="2800" dirty="0">
                <a:latin typeface="Century Gothic"/>
              </a:rPr>
              <a:t>1) Create a </a:t>
            </a:r>
            <a:r>
              <a:rPr lang="en-US" sz="2800" dirty="0" err="1">
                <a:latin typeface="Century Gothic"/>
              </a:rPr>
              <a:t>Spack</a:t>
            </a:r>
            <a:r>
              <a:rPr lang="en-US" sz="2800" dirty="0">
                <a:latin typeface="Century Gothic"/>
              </a:rPr>
              <a:t> environment</a:t>
            </a:r>
          </a:p>
          <a:p>
            <a:r>
              <a:rPr lang="en-US" sz="2800" dirty="0">
                <a:latin typeface="Century Gothic"/>
              </a:rPr>
              <a:t>2) Install </a:t>
            </a:r>
            <a:r>
              <a:rPr lang="en-US" sz="2800" dirty="0" err="1">
                <a:latin typeface="Century Gothic"/>
              </a:rPr>
              <a:t>fastqc</a:t>
            </a:r>
            <a:r>
              <a:rPr lang="en-US" sz="2800" dirty="0">
                <a:latin typeface="Century Gothic"/>
              </a:rPr>
              <a:t> in your </a:t>
            </a:r>
            <a:r>
              <a:rPr lang="en-US" sz="2800" dirty="0" err="1">
                <a:latin typeface="Century Gothic"/>
              </a:rPr>
              <a:t>Spack</a:t>
            </a:r>
            <a:r>
              <a:rPr lang="en-US" sz="2800" dirty="0">
                <a:latin typeface="Century Gothic"/>
              </a:rPr>
              <a:t> environment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2800" dirty="0">
              <a:latin typeface="Century Gothic" panose="020B0502020202020204" pitchFamily="34" charset="0"/>
            </a:endParaRPr>
          </a:p>
          <a:p>
            <a:r>
              <a:rPr lang="en-US" sz="2800" b="1" dirty="0">
                <a:latin typeface="Century Gothic"/>
              </a:rPr>
              <a:t>Estimated time to complete</a:t>
            </a:r>
            <a:r>
              <a:rPr lang="en-US" sz="2800" dirty="0">
                <a:latin typeface="Century Gothic"/>
              </a:rPr>
              <a:t>: 10 minutes</a:t>
            </a:r>
          </a:p>
          <a:p>
            <a:endParaRPr lang="en-US" sz="2800" b="1" dirty="0">
              <a:latin typeface="Century Gothic" panose="020B0502020202020204" pitchFamily="34" charset="0"/>
            </a:endParaRPr>
          </a:p>
          <a:p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659DBF-B514-6472-AACC-387540FB1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 descr="Comparison with other tools - EasyBuild tutorial">
            <a:extLst>
              <a:ext uri="{FF2B5EF4-FFF2-40B4-BE49-F238E27FC236}">
                <a16:creationId xmlns:a16="http://schemas.microsoft.com/office/drawing/2014/main" id="{B1AF9513-149D-A837-173B-66A5D7B61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1202" y="507220"/>
            <a:ext cx="3624942" cy="104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85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Lucida Console" panose="020B0609040504020204" pitchFamily="49" charset="0"/>
                </a:rPr>
                <a:t>[user@login11 ~]$ nano runspack.sh  #Step 1: open new job script in editor</a:t>
              </a:r>
              <a:r>
                <a:rPr lang="en-US" sz="1800" dirty="0">
                  <a:latin typeface="Monaco" pitchFamily="2" charset="77"/>
                </a:rPr>
                <a:t>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Lucida Console" panose="020B0609040504020204" pitchFamily="49" charset="0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Lucida Console" panose="020B0609040504020204" pitchFamily="49" charset="0"/>
                </a:rPr>
                <a:t># job script name: runspack.sh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Lucida Console" panose="020B0609040504020204" pitchFamily="49" charset="0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Lucida Console" panose="020B0609040504020204" pitchFamily="49" charset="0"/>
                </a:rPr>
                <a:t>#SBATCH --partition=</a:t>
              </a:r>
              <a:r>
                <a:rPr lang="en-US" sz="1200" dirty="0" err="1">
                  <a:latin typeface="Lucida Console" panose="020B0609040504020204" pitchFamily="49" charset="0"/>
                </a:rPr>
                <a:t>amilan</a:t>
              </a:r>
              <a:endParaRPr lang="en-US" sz="1200" dirty="0">
                <a:latin typeface="Lucida Console" panose="020B0609040504020204" pitchFamily="49" charset="0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Lucida Console" panose="020B0609040504020204" pitchFamily="49" charset="0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Lucida Console" panose="020B0609040504020204" pitchFamily="49" charset="0"/>
                </a:rPr>
                <a:t>#SBATCH --</a:t>
              </a:r>
              <a:r>
                <a:rPr lang="en-US" sz="1200" dirty="0" err="1">
                  <a:latin typeface="Lucida Console" panose="020B0609040504020204" pitchFamily="49" charset="0"/>
                </a:rPr>
                <a:t>ntasks</a:t>
              </a:r>
              <a:r>
                <a:rPr lang="en-US" sz="1200" dirty="0">
                  <a:latin typeface="Lucida Console" panose="020B0609040504020204" pitchFamily="49" charset="0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Lucida Console" panose="020B0609040504020204" pitchFamily="49" charset="0"/>
                </a:rPr>
                <a:t>#SBATCH --time=00:10:00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Lucida Console" panose="020B0609040504020204" pitchFamily="49" charset="0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Lucida Console" panose="020B0609040504020204" pitchFamily="49" charset="0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Lucida Console" panose="020B0609040504020204" pitchFamily="49" charset="0"/>
                </a:rPr>
                <a:t>module load </a:t>
              </a:r>
              <a:r>
                <a:rPr lang="en-US" sz="1200" dirty="0" err="1">
                  <a:latin typeface="Lucida Console" panose="020B0609040504020204" pitchFamily="49" charset="0"/>
                </a:rPr>
                <a:t>spack</a:t>
              </a:r>
              <a:endParaRPr lang="en-US" sz="1200" dirty="0">
                <a:latin typeface="Lucida Console" panose="020B0609040504020204" pitchFamily="49" charset="0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Lucida Console" panose="020B0609040504020204" pitchFamily="49" charset="0"/>
                </a:rPr>
                <a:t>spack</a:t>
              </a:r>
              <a:r>
                <a:rPr lang="en-US" sz="1200" dirty="0">
                  <a:latin typeface="Lucida Console" panose="020B0609040504020204" pitchFamily="49" charset="0"/>
                </a:rPr>
                <a:t> activate </a:t>
              </a:r>
              <a:r>
                <a:rPr lang="en-US" sz="1200" dirty="0" err="1">
                  <a:latin typeface="Lucida Console" panose="020B0609040504020204" pitchFamily="49" charset="0"/>
                </a:rPr>
                <a:t>my_first_env</a:t>
              </a:r>
              <a:endParaRPr lang="en-US" sz="1200" dirty="0">
                <a:latin typeface="Lucida Console" panose="020B0609040504020204" pitchFamily="49" charset="0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Lucida Console" panose="020B0609040504020204" pitchFamily="49" charset="0"/>
                </a:rPr>
                <a:t>./myprogram.exe</a:t>
              </a: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Lucida Console" panose="020B0609040504020204" pitchFamily="49" charset="0"/>
                </a:rPr>
                <a:t>[user@login11 ~]$ </a:t>
              </a:r>
              <a:r>
                <a:rPr lang="en-US" sz="1800" dirty="0" err="1">
                  <a:latin typeface="Lucida Console" panose="020B0609040504020204" pitchFamily="49" charset="0"/>
                </a:rPr>
                <a:t>sbatch</a:t>
              </a:r>
              <a:r>
                <a:rPr lang="en-US" sz="1800" dirty="0">
                  <a:latin typeface="Lucida Console" panose="020B0609040504020204" pitchFamily="49" charset="0"/>
                </a:rPr>
                <a:t> runspack.sh  #Step 3: Schedule job</a:t>
              </a:r>
              <a:r>
                <a:rPr lang="en-US" sz="1800" dirty="0">
                  <a:latin typeface="Monaco" pitchFamily="2" charset="77"/>
                </a:rPr>
                <a:t>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# Step 2: Write job script</a:t>
            </a:r>
          </a:p>
          <a:p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  <p:pic>
        <p:nvPicPr>
          <p:cNvPr id="5" name="Picture 4" descr="Comparison with other tools - EasyBuild tutorial">
            <a:extLst>
              <a:ext uri="{FF2B5EF4-FFF2-40B4-BE49-F238E27FC236}">
                <a16:creationId xmlns:a16="http://schemas.microsoft.com/office/drawing/2014/main" id="{140D1B03-91BB-6E60-B237-36AAF9F54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5010" y="523687"/>
            <a:ext cx="2495434" cy="71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Spack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108703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February 20, 2024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Trevor Hall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Format: Primer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endParaRPr lang="en-US" sz="2500" dirty="0">
              <a:solidFill>
                <a:srgbClr val="0097A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800"/>
              </a:spcBef>
              <a:buSzPts val="2500"/>
              <a:buNone/>
            </a:pPr>
            <a:r>
              <a:rPr lang="en-US" sz="2400" i="1" dirty="0">
                <a:latin typeface="Arial"/>
                <a:ea typeface="Arial"/>
                <a:cs typeface="Arial"/>
                <a:sym typeface="Arial"/>
              </a:rPr>
              <a:t>Contributors: Andy Monaghan, Brandon Reyes, Layla Freeborn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45" y="365125"/>
            <a:ext cx="11019255" cy="1340803"/>
          </a:xfrm>
        </p:spPr>
        <p:txBody>
          <a:bodyPr/>
          <a:lstStyle/>
          <a:p>
            <a:r>
              <a:rPr lang="en-US" b="1" dirty="0">
                <a:latin typeface="Century Gothic"/>
              </a:rPr>
              <a:t>Using		        to install legacy software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114" y="1705929"/>
            <a:ext cx="10706686" cy="2293416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r>
              <a:rPr lang="en-US" sz="3600" b="1" dirty="0">
                <a:latin typeface="Century Gothic"/>
              </a:rPr>
              <a:t>How can I use Spack to install older software?</a:t>
            </a:r>
          </a:p>
          <a:p>
            <a:r>
              <a:rPr lang="en-US" sz="3600" dirty="0">
                <a:latin typeface="Century Gothic"/>
              </a:rPr>
              <a:t>If unspecified, Spack will install and use the default version of a package (usually the newest stable version)</a:t>
            </a:r>
          </a:p>
          <a:p>
            <a:r>
              <a:rPr lang="en-US" sz="3600" dirty="0">
                <a:latin typeface="Century Gothic"/>
              </a:rPr>
              <a:t>If you need an older version, you can specify with the ‘@’ operator</a:t>
            </a:r>
          </a:p>
          <a:p>
            <a:pPr lvl="1"/>
            <a:r>
              <a:rPr lang="en-US" sz="3200" dirty="0">
                <a:latin typeface="Century Gothic"/>
              </a:rPr>
              <a:t>Note that you may need older compilers or dependencies as well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20</a:t>
            </a:fld>
            <a:endParaRPr lang="en-US"/>
          </a:p>
        </p:txBody>
      </p:sp>
      <p:pic>
        <p:nvPicPr>
          <p:cNvPr id="11" name="Picture 10" descr="Comparison with other tools - EasyBuild tutorial">
            <a:extLst>
              <a:ext uri="{FF2B5EF4-FFF2-40B4-BE49-F238E27FC236}">
                <a16:creationId xmlns:a16="http://schemas.microsoft.com/office/drawing/2014/main" id="{34817A97-2167-1F58-1795-11505E261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637" y="646476"/>
            <a:ext cx="2495434" cy="718628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A9D6EB9-A572-1B30-E297-5B4419215CFB}"/>
              </a:ext>
            </a:extLst>
          </p:cNvPr>
          <p:cNvGrpSpPr/>
          <p:nvPr/>
        </p:nvGrpSpPr>
        <p:grpSpPr>
          <a:xfrm>
            <a:off x="569877" y="3270010"/>
            <a:ext cx="11407263" cy="2941514"/>
            <a:chOff x="569877" y="3824816"/>
            <a:chExt cx="11407263" cy="151493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D7EBED7-0821-8240-0EA9-1C4E62F92616}"/>
                </a:ext>
              </a:extLst>
            </p:cNvPr>
            <p:cNvSpPr/>
            <p:nvPr/>
          </p:nvSpPr>
          <p:spPr>
            <a:xfrm>
              <a:off x="569877" y="3911411"/>
              <a:ext cx="11052246" cy="137814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1D725238-725D-4BB1-0D86-FD5BBFA97B9B}"/>
                </a:ext>
              </a:extLst>
            </p:cNvPr>
            <p:cNvSpPr txBox="1">
              <a:spLocks/>
            </p:cNvSpPr>
            <p:nvPr/>
          </p:nvSpPr>
          <p:spPr>
            <a:xfrm>
              <a:off x="719527" y="3824816"/>
              <a:ext cx="11257613" cy="15149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100" dirty="0">
                  <a:latin typeface="Lucida Console" panose="020B0609040504020204" pitchFamily="49" charset="0"/>
                </a:rPr>
                <a:t>[user@c3cpu-a5-u28-1 ~]$ </a:t>
              </a:r>
              <a:r>
                <a:rPr lang="en-US" sz="1100" dirty="0" err="1">
                  <a:latin typeface="Lucida Console" panose="020B0609040504020204" pitchFamily="49" charset="0"/>
                </a:rPr>
                <a:t>spack</a:t>
              </a:r>
              <a:r>
                <a:rPr lang="en-US" sz="1100" dirty="0">
                  <a:latin typeface="Lucida Console" panose="020B0609040504020204" pitchFamily="49" charset="0"/>
                </a:rPr>
                <a:t> info </a:t>
              </a:r>
              <a:r>
                <a:rPr lang="en-US" sz="1100" dirty="0" err="1">
                  <a:latin typeface="Lucida Console" panose="020B0609040504020204" pitchFamily="49" charset="0"/>
                </a:rPr>
                <a:t>fastqc</a:t>
              </a:r>
              <a:r>
                <a:rPr lang="en-US" sz="1100" dirty="0">
                  <a:latin typeface="Lucida Console" panose="020B0609040504020204" pitchFamily="49" charset="0"/>
                </a:rPr>
                <a:t>			#Find information about a specific package, including versions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100" dirty="0">
                  <a:latin typeface="Lucida Console" panose="020B0609040504020204" pitchFamily="49" charset="0"/>
                </a:rPr>
                <a:t>Package:   A quality control tool for high throughput sequence data.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100" dirty="0">
                  <a:latin typeface="Lucida Console" panose="020B0609040504020204" pitchFamily="49" charset="0"/>
                </a:rPr>
                <a:t>Homepage: https://www.bioinformatics.babraham.ac.uk/projects/fastqc/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100" dirty="0">
                  <a:latin typeface="Lucida Console" panose="020B0609040504020204" pitchFamily="49" charset="0"/>
                </a:rPr>
                <a:t>Preferred version: 0.11.9  https://www.bioinformatics.babraham.ac.uk/projects/fastqc/fastqc_v0.11.9.zip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100" dirty="0">
                  <a:latin typeface="Lucida Console" panose="020B0609040504020204" pitchFamily="49" charset="0"/>
                </a:rPr>
                <a:t>Safe Versions: 0.11.7  https://www.bioinformatics.babraham.ac.uk/projects/fastqc/fastqc_v0.11.9.zip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100" dirty="0">
                  <a:latin typeface="Lucida Console" panose="020B0609040504020204" pitchFamily="49" charset="0"/>
                </a:rPr>
                <a:t>[...]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1100" dirty="0">
                  <a:latin typeface="Lucida Console" panose="020B0609040504020204" pitchFamily="49" charset="0"/>
                </a:rPr>
                <a:t>[user@c3cpu-a5-u28-1 ~]$ </a:t>
              </a:r>
              <a:r>
                <a:rPr lang="en-US" sz="1100" dirty="0" err="1">
                  <a:latin typeface="Lucida Console" panose="020B0609040504020204" pitchFamily="49" charset="0"/>
                </a:rPr>
                <a:t>spack</a:t>
              </a:r>
              <a:r>
                <a:rPr lang="en-US" sz="1100" dirty="0">
                  <a:latin typeface="Lucida Console" panose="020B0609040504020204" pitchFamily="49" charset="0"/>
                </a:rPr>
                <a:t> install fastqc@0.11.7		#install the specific package with the ‘@’ operator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0492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45" y="365125"/>
            <a:ext cx="11019255" cy="1340803"/>
          </a:xfrm>
        </p:spPr>
        <p:txBody>
          <a:bodyPr/>
          <a:lstStyle/>
          <a:p>
            <a:r>
              <a:rPr lang="en-US" b="1" dirty="0">
                <a:latin typeface="Century Gothic"/>
              </a:rPr>
              <a:t>Using				   to install Compilers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114" y="1705929"/>
            <a:ext cx="10706686" cy="1445260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US" sz="3600" b="1" dirty="0">
                <a:latin typeface="Century Gothic"/>
              </a:rPr>
              <a:t>How can I use Spack to manage compilers?</a:t>
            </a:r>
          </a:p>
          <a:p>
            <a:r>
              <a:rPr lang="en-US" sz="3600" dirty="0">
                <a:latin typeface="Century Gothic"/>
              </a:rPr>
              <a:t>If unspecified, Spack will install and use a default compiler</a:t>
            </a:r>
          </a:p>
          <a:p>
            <a:r>
              <a:rPr lang="en-US" sz="3600" dirty="0">
                <a:latin typeface="Century Gothic"/>
              </a:rPr>
              <a:t>You can also install specific compilers in your environments!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21</a:t>
            </a:fld>
            <a:endParaRPr lang="en-US"/>
          </a:p>
        </p:txBody>
      </p:sp>
      <p:pic>
        <p:nvPicPr>
          <p:cNvPr id="11" name="Picture 10" descr="Comparison with other tools - EasyBuild tutorial">
            <a:extLst>
              <a:ext uri="{FF2B5EF4-FFF2-40B4-BE49-F238E27FC236}">
                <a16:creationId xmlns:a16="http://schemas.microsoft.com/office/drawing/2014/main" id="{34817A97-2167-1F58-1795-11505E261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437" y="480426"/>
            <a:ext cx="3624942" cy="104390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A9D6EB9-A572-1B30-E297-5B4419215CFB}"/>
              </a:ext>
            </a:extLst>
          </p:cNvPr>
          <p:cNvGrpSpPr/>
          <p:nvPr/>
        </p:nvGrpSpPr>
        <p:grpSpPr>
          <a:xfrm>
            <a:off x="569877" y="2798618"/>
            <a:ext cx="11407263" cy="3571896"/>
            <a:chOff x="569877" y="3824816"/>
            <a:chExt cx="11407263" cy="151493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D7EBED7-0821-8240-0EA9-1C4E62F92616}"/>
                </a:ext>
              </a:extLst>
            </p:cNvPr>
            <p:cNvSpPr/>
            <p:nvPr/>
          </p:nvSpPr>
          <p:spPr>
            <a:xfrm>
              <a:off x="569877" y="3911411"/>
              <a:ext cx="11052246" cy="137814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1D725238-725D-4BB1-0D86-FD5BBFA97B9B}"/>
                </a:ext>
              </a:extLst>
            </p:cNvPr>
            <p:cNvSpPr txBox="1">
              <a:spLocks/>
            </p:cNvSpPr>
            <p:nvPr/>
          </p:nvSpPr>
          <p:spPr>
            <a:xfrm>
              <a:off x="719527" y="3824816"/>
              <a:ext cx="11257613" cy="15149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 err="1">
                  <a:latin typeface="Lucida Console" panose="020B0609040504020204" pitchFamily="49" charset="0"/>
                </a:rPr>
                <a:t>spack</a:t>
              </a:r>
              <a:r>
                <a:rPr lang="en-US" sz="1400" dirty="0">
                  <a:latin typeface="Lucida Console" panose="020B0609040504020204" pitchFamily="49" charset="0"/>
                </a:rPr>
                <a:t> install gcc@13.1.0                                  #install compiler outside of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>
                  <a:latin typeface="Lucida Console" panose="020B0609040504020204" pitchFamily="49" charset="0"/>
                </a:rPr>
                <a:t>export </a:t>
              </a:r>
              <a:r>
                <a:rPr lang="en-US" sz="1400" dirty="0" err="1">
                  <a:latin typeface="Lucida Console" panose="020B0609040504020204" pitchFamily="49" charset="0"/>
                </a:rPr>
                <a:t>gcc_location</a:t>
              </a:r>
              <a:r>
                <a:rPr lang="en-US" sz="1400" dirty="0">
                  <a:latin typeface="Lucida Console" panose="020B0609040504020204" pitchFamily="49" charset="0"/>
                </a:rPr>
                <a:t>=$(</a:t>
              </a:r>
              <a:r>
                <a:rPr lang="en-US" sz="1400" dirty="0" err="1">
                  <a:latin typeface="Lucida Console" panose="020B0609040504020204" pitchFamily="49" charset="0"/>
                </a:rPr>
                <a:t>spack</a:t>
              </a:r>
              <a:r>
                <a:rPr lang="en-US" sz="1400" dirty="0">
                  <a:latin typeface="Lucida Console" panose="020B0609040504020204" pitchFamily="49" charset="0"/>
                </a:rPr>
                <a:t> location –I gcc@13.1.0)       #store compiler’s location in env variable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 err="1">
                  <a:latin typeface="Lucida Console" panose="020B0609040504020204" pitchFamily="49" charset="0"/>
                </a:rPr>
                <a:t>spack</a:t>
              </a:r>
              <a:r>
                <a:rPr lang="en-US" sz="1400" dirty="0">
                  <a:latin typeface="Lucida Console" panose="020B0609040504020204" pitchFamily="49" charset="0"/>
                </a:rPr>
                <a:t> env create </a:t>
              </a:r>
              <a:r>
                <a:rPr lang="en-US" sz="1400" dirty="0" err="1">
                  <a:latin typeface="Lucida Console" panose="020B0609040504020204" pitchFamily="49" charset="0"/>
                </a:rPr>
                <a:t>compiler_env</a:t>
              </a:r>
              <a:r>
                <a:rPr lang="en-US" sz="1400" dirty="0">
                  <a:latin typeface="Lucida Console" panose="020B0609040504020204" pitchFamily="49" charset="0"/>
                </a:rPr>
                <a:t>                             #create new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 err="1">
                  <a:latin typeface="Lucida Console" panose="020B0609040504020204" pitchFamily="49" charset="0"/>
                </a:rPr>
                <a:t>spack</a:t>
              </a:r>
              <a:r>
                <a:rPr lang="en-US" sz="1400" dirty="0">
                  <a:latin typeface="Lucida Console" panose="020B0609040504020204" pitchFamily="49" charset="0"/>
                </a:rPr>
                <a:t> env activate </a:t>
              </a:r>
              <a:r>
                <a:rPr lang="en-US" sz="1400" dirty="0" err="1">
                  <a:latin typeface="Lucida Console" panose="020B0609040504020204" pitchFamily="49" charset="0"/>
                </a:rPr>
                <a:t>compiler_env</a:t>
              </a:r>
              <a:r>
                <a:rPr lang="en-US" sz="1400" dirty="0">
                  <a:latin typeface="Lucida Console" panose="020B0609040504020204" pitchFamily="49" charset="0"/>
                </a:rPr>
                <a:t>                           #activate new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 err="1">
                  <a:latin typeface="Lucida Console" panose="020B0609040504020204" pitchFamily="49" charset="0"/>
                </a:rPr>
                <a:t>spack</a:t>
              </a:r>
              <a:r>
                <a:rPr lang="en-US" sz="1400" dirty="0">
                  <a:latin typeface="Lucida Console" panose="020B0609040504020204" pitchFamily="49" charset="0"/>
                </a:rPr>
                <a:t> compiler remove </a:t>
              </a:r>
              <a:r>
                <a:rPr lang="en-US" sz="1400" dirty="0" err="1">
                  <a:latin typeface="Lucida Console" panose="020B0609040504020204" pitchFamily="49" charset="0"/>
                </a:rPr>
                <a:t>gcc</a:t>
              </a:r>
              <a:r>
                <a:rPr lang="en-US" sz="1400" dirty="0">
                  <a:latin typeface="Lucida Console" panose="020B0609040504020204" pitchFamily="49" charset="0"/>
                </a:rPr>
                <a:t> –a                              #remove any default compiler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 err="1">
                  <a:latin typeface="Lucida Console" panose="020B0609040504020204" pitchFamily="49" charset="0"/>
                </a:rPr>
                <a:t>spack</a:t>
              </a:r>
              <a:r>
                <a:rPr lang="en-US" sz="1400" dirty="0">
                  <a:latin typeface="Lucida Console" panose="020B0609040504020204" pitchFamily="49" charset="0"/>
                </a:rPr>
                <a:t> compiler add $</a:t>
              </a:r>
              <a:r>
                <a:rPr lang="en-US" sz="1400" dirty="0" err="1">
                  <a:latin typeface="Lucida Console" panose="020B0609040504020204" pitchFamily="49" charset="0"/>
                </a:rPr>
                <a:t>gcc_location</a:t>
              </a:r>
              <a:r>
                <a:rPr lang="en-US" sz="1400" dirty="0">
                  <a:latin typeface="Lucida Console" panose="020B0609040504020204" pitchFamily="49" charset="0"/>
                </a:rPr>
                <a:t>                          #add new compiler to compiler list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 err="1">
                  <a:latin typeface="Lucida Console" panose="020B0609040504020204" pitchFamily="49" charset="0"/>
                </a:rPr>
                <a:t>spack</a:t>
              </a:r>
              <a:r>
                <a:rPr lang="en-US" sz="1400" dirty="0">
                  <a:latin typeface="Lucida Console" panose="020B0609040504020204" pitchFamily="49" charset="0"/>
                </a:rPr>
                <a:t> install --add gcc@13.1.0                            #install the new compiler to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1400" dirty="0" err="1">
                  <a:latin typeface="Lucida Console" panose="020B0609040504020204" pitchFamily="49" charset="0"/>
                </a:rPr>
                <a:t>spack</a:t>
              </a:r>
              <a:r>
                <a:rPr lang="en-US" sz="1400" dirty="0">
                  <a:latin typeface="Lucida Console" panose="020B0609040504020204" pitchFamily="49" charset="0"/>
                </a:rPr>
                <a:t> install --add fastqc%gcc@13.1.0                     #install software with the new compiler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3447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latin typeface="Arial"/>
                <a:ea typeface="Arial"/>
                <a:cs typeface="Arial"/>
                <a:sym typeface="Arial"/>
                <a:hlinkClick r:id="rId3"/>
              </a:rPr>
              <a:t>https://github.com/ResearchComputing/alpine_spack_primer</a:t>
            </a:r>
            <a:r>
              <a:rPr lang="en-US" sz="3200" dirty="0">
                <a:latin typeface="Arial"/>
                <a:ea typeface="Arial"/>
                <a:cs typeface="Arial"/>
                <a:sym typeface="Arial"/>
              </a:rPr>
              <a:t> </a:t>
            </a:r>
            <a:endParaRPr lang="en-US" sz="3200" dirty="0"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4F1A617D-ECCB-B3A1-A013-FC0BBB6DD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1320" y="852998"/>
            <a:ext cx="5151999" cy="515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Session Overview</a:t>
            </a:r>
            <a:r>
              <a:rPr lang="en-US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400" b="1" dirty="0">
                <a:latin typeface="Century Gothic"/>
              </a:rPr>
              <a:t>Introduction</a:t>
            </a:r>
          </a:p>
          <a:p>
            <a:pPr lvl="2"/>
            <a:r>
              <a:rPr lang="en-US" sz="1400" dirty="0">
                <a:latin typeface="Century Gothic"/>
              </a:rPr>
              <a:t>Installing software on Alpine</a:t>
            </a:r>
          </a:p>
          <a:p>
            <a:pPr lvl="2"/>
            <a:r>
              <a:rPr lang="en-US" sz="1400" dirty="0">
                <a:latin typeface="Century Gothic"/>
              </a:rPr>
              <a:t>Description of Spack</a:t>
            </a:r>
            <a:endParaRPr lang="en-US" sz="1400" dirty="0">
              <a:latin typeface="Arial" panose="020B0604020202020204"/>
              <a:cs typeface="Arial"/>
            </a:endParaRPr>
          </a:p>
          <a:p>
            <a:pPr marL="0" indent="0">
              <a:buNone/>
            </a:pPr>
            <a:r>
              <a:rPr lang="en-US" sz="1400" b="1" dirty="0">
                <a:latin typeface="Century Gothic"/>
              </a:rPr>
              <a:t>Setting up Spack on Alpine</a:t>
            </a:r>
            <a:endParaRPr lang="en-US" sz="1400" b="1" dirty="0">
              <a:cs typeface="Arial"/>
            </a:endParaRPr>
          </a:p>
          <a:p>
            <a:pPr lvl="2"/>
            <a:r>
              <a:rPr lang="en-US" sz="1400" dirty="0">
                <a:latin typeface="Century Gothic"/>
              </a:rPr>
              <a:t>Logging in</a:t>
            </a:r>
          </a:p>
          <a:p>
            <a:pPr lvl="2"/>
            <a:r>
              <a:rPr lang="en-US" sz="1400" dirty="0">
                <a:latin typeface="Century Gothic"/>
              </a:rPr>
              <a:t>Using Spack for the first time</a:t>
            </a:r>
          </a:p>
          <a:p>
            <a:pPr lvl="2"/>
            <a:r>
              <a:rPr lang="en-US" sz="1400" dirty="0">
                <a:latin typeface="Century Gothic"/>
              </a:rPr>
              <a:t>Starting an interactive session and activating Spack</a:t>
            </a:r>
          </a:p>
          <a:p>
            <a:pPr marL="0" indent="0">
              <a:buNone/>
            </a:pPr>
            <a:r>
              <a:rPr lang="en-US" sz="1400" b="1" dirty="0">
                <a:latin typeface="Century Gothic"/>
              </a:rPr>
              <a:t>Installing Software with Spack</a:t>
            </a:r>
          </a:p>
          <a:p>
            <a:pPr lvl="2"/>
            <a:r>
              <a:rPr lang="en-US" sz="1400" dirty="0">
                <a:latin typeface="Century Gothic" panose="020B0502020202020204" pitchFamily="34" charset="0"/>
              </a:rPr>
              <a:t>Loading Spack in your HPC Job</a:t>
            </a:r>
            <a:endParaRPr lang="en-US" sz="1400" dirty="0">
              <a:latin typeface="Century Gothic"/>
            </a:endParaRPr>
          </a:p>
          <a:p>
            <a:pPr lvl="2"/>
            <a:r>
              <a:rPr lang="en-US" sz="1400" dirty="0">
                <a:latin typeface="Century Gothic"/>
              </a:rPr>
              <a:t>Useful Spack Commands</a:t>
            </a:r>
            <a:endParaRPr lang="en-US" sz="1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400" b="1" dirty="0">
                <a:latin typeface="Century Gothic"/>
              </a:rPr>
              <a:t>Using Spack Virtual Environments</a:t>
            </a:r>
          </a:p>
          <a:p>
            <a:pPr lvl="2"/>
            <a:r>
              <a:rPr lang="en-US" sz="1400" dirty="0">
                <a:latin typeface="Century Gothic"/>
              </a:rPr>
              <a:t>Creating and accessing virtual environments</a:t>
            </a:r>
          </a:p>
          <a:p>
            <a:pPr marL="0" indent="0">
              <a:buNone/>
            </a:pPr>
            <a:r>
              <a:rPr lang="en-US" sz="1400" b="1" dirty="0">
                <a:latin typeface="Century Gothic"/>
              </a:rPr>
              <a:t>Strategies for more complex installations</a:t>
            </a:r>
          </a:p>
          <a:p>
            <a:pPr lvl="2"/>
            <a:r>
              <a:rPr lang="en-US" sz="1400" dirty="0">
                <a:latin typeface="Century Gothic"/>
              </a:rPr>
              <a:t>Legacy Software</a:t>
            </a:r>
          </a:p>
          <a:p>
            <a:pPr lvl="2"/>
            <a:r>
              <a:rPr lang="en-US" sz="1400" dirty="0">
                <a:latin typeface="Century Gothic"/>
              </a:rPr>
              <a:t>Compilers</a:t>
            </a:r>
          </a:p>
          <a:p>
            <a:pPr lvl="2"/>
            <a:r>
              <a:rPr lang="en-US" sz="1400" dirty="0">
                <a:latin typeface="Century Gothic"/>
              </a:rPr>
              <a:t>Complex Virtual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Software on Alpine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81" y="1840768"/>
            <a:ext cx="11880274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Alpine: 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Use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dirty="0" err="1">
                <a:latin typeface="Century Gothic" panose="020B0502020202020204" pitchFamily="34" charset="0"/>
              </a:rPr>
              <a:t>Conda</a:t>
            </a:r>
            <a:r>
              <a:rPr lang="en-US" sz="2800" dirty="0">
                <a:latin typeface="Century Gothic" panose="020B0502020202020204" pitchFamily="34" charset="0"/>
              </a:rPr>
              <a:t>, </a:t>
            </a:r>
            <a:r>
              <a:rPr lang="en-US" sz="2800" dirty="0" err="1">
                <a:latin typeface="Century Gothic" panose="020B0502020202020204" pitchFamily="34" charset="0"/>
              </a:rPr>
              <a:t>Miniconda</a:t>
            </a:r>
            <a:r>
              <a:rPr lang="en-US" sz="2800" dirty="0">
                <a:latin typeface="Century Gothic" panose="020B0502020202020204" pitchFamily="34" charset="0"/>
              </a:rPr>
              <a:t>, or Mamba)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1DD01-3C97-20EF-3457-2A1CAB0F48F9}"/>
              </a:ext>
            </a:extLst>
          </p:cNvPr>
          <p:cNvSpPr txBox="1"/>
          <p:nvPr/>
        </p:nvSpPr>
        <p:spPr>
          <a:xfrm>
            <a:off x="7308224" y="5620814"/>
            <a:ext cx="4450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https://github.com/ResearchComputing/research-software-curc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Software on Alpine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latin typeface="Century Gothic" panose="020B0502020202020204" pitchFamily="34" charset="0"/>
              </a:rPr>
              <a:t>Definitions</a:t>
            </a:r>
          </a:p>
          <a:p>
            <a:pPr lvl="1"/>
            <a:r>
              <a:rPr lang="en-US" sz="2800" b="1">
                <a:latin typeface="Century Gothic" panose="020B0502020202020204" pitchFamily="34" charset="0"/>
              </a:rPr>
              <a:t>Building- </a:t>
            </a:r>
            <a:r>
              <a:rPr lang="en-US" sz="2800">
                <a:latin typeface="Century Gothic" panose="020B0502020202020204" pitchFamily="34" charset="0"/>
              </a:rPr>
              <a:t>a</a:t>
            </a:r>
            <a:r>
              <a:rPr lang="en-US" sz="2800" b="1">
                <a:latin typeface="Century Gothic" panose="020B0502020202020204" pitchFamily="34" charset="0"/>
              </a:rPr>
              <a:t> </a:t>
            </a:r>
            <a:r>
              <a:rPr lang="en-US" sz="2800">
                <a:latin typeface="Century Gothic" panose="020B0502020202020204" pitchFamily="34" charset="0"/>
              </a:rPr>
              <a:t>generic term describing the overall installation process that includes compiling</a:t>
            </a:r>
            <a:endParaRPr lang="en-US" sz="2800" b="1">
              <a:latin typeface="Century Gothic" panose="020B0502020202020204" pitchFamily="34" charset="0"/>
            </a:endParaRPr>
          </a:p>
          <a:p>
            <a:pPr lvl="1"/>
            <a:r>
              <a:rPr lang="en-US" sz="2800" b="1">
                <a:latin typeface="Century Gothic" panose="020B0502020202020204" pitchFamily="34" charset="0"/>
              </a:rPr>
              <a:t>Compiling</a:t>
            </a:r>
            <a:r>
              <a:rPr lang="en-US" sz="2800">
                <a:latin typeface="Century Gothic" panose="020B0502020202020204" pitchFamily="34" charset="0"/>
              </a:rPr>
              <a:t>- the process of converting source code to an executable</a:t>
            </a:r>
          </a:p>
          <a:p>
            <a:pPr lvl="1"/>
            <a:r>
              <a:rPr lang="en-US" sz="2800" b="1">
                <a:latin typeface="Century Gothic" panose="020B0502020202020204" pitchFamily="34" charset="0"/>
              </a:rPr>
              <a:t>Linking</a:t>
            </a:r>
            <a:r>
              <a:rPr lang="en-US" sz="2800">
                <a:latin typeface="Century Gothic" panose="020B0502020202020204" pitchFamily="34" charset="0"/>
              </a:rPr>
              <a:t>- the process of combining pieces of code and data into a single file that can be loaded into memory and executed</a:t>
            </a:r>
          </a:p>
          <a:p>
            <a:pPr lvl="1"/>
            <a:r>
              <a:rPr lang="en-US" sz="2800" b="1">
                <a:latin typeface="Century Gothic" panose="020B0502020202020204" pitchFamily="34" charset="0"/>
              </a:rPr>
              <a:t>Installing</a:t>
            </a:r>
            <a:r>
              <a:rPr lang="en-US" sz="2800">
                <a:latin typeface="Century Gothic" panose="020B0502020202020204" pitchFamily="34" charset="0"/>
              </a:rPr>
              <a:t>- any process that results in executables</a:t>
            </a:r>
            <a:endParaRPr lang="en-US" sz="2800" b="1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70CEC-FAC2-B59D-3E30-9863AA27C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67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Challenges of Installing Software from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Century Gothic" panose="020B0502020202020204" pitchFamily="34" charset="0"/>
              </a:rPr>
              <a:t>Challenges: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Varies heavily from software to software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Often poorly documented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Sometimes requires many tools and dependencies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Depends heavily on how well the software is built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May not be compatible with your system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r>
              <a:rPr lang="en-US" b="1" dirty="0">
                <a:latin typeface="Century Gothic" panose="020B0502020202020204" pitchFamily="34" charset="0"/>
              </a:rPr>
              <a:t>… in all, source installations can be challenging to complete.</a:t>
            </a: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70CEC-FAC2-B59D-3E30-9863AA27C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46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407" y="359852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/>
              </a:rPr>
              <a:t>Simplifying Installations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latin typeface="Century Gothic"/>
              </a:rPr>
              <a:t>How can we simplify source installations? </a:t>
            </a:r>
            <a:endParaRPr lang="en-US" sz="3200" dirty="0"/>
          </a:p>
          <a:p>
            <a:pPr lvl="1"/>
            <a:r>
              <a:rPr lang="en-US" sz="3200" b="1" dirty="0">
                <a:latin typeface="Century Gothic"/>
              </a:rPr>
              <a:t>Package Managers </a:t>
            </a:r>
            <a:r>
              <a:rPr lang="en-US" sz="3200" dirty="0">
                <a:latin typeface="Century Gothic"/>
              </a:rPr>
              <a:t>– Tools that automate installing, maintaining, and configuring software and any dependencies</a:t>
            </a:r>
            <a:endParaRPr lang="en-US" sz="3200" dirty="0">
              <a:latin typeface="Century Gothic" panose="020B0502020202020204" pitchFamily="34" charset="0"/>
            </a:endParaRPr>
          </a:p>
          <a:p>
            <a:pPr lvl="1"/>
            <a:r>
              <a:rPr lang="en-US" sz="3200" b="1" dirty="0">
                <a:latin typeface="Century Gothic"/>
              </a:rPr>
              <a:t>Environments</a:t>
            </a:r>
            <a:r>
              <a:rPr lang="en-US" sz="3200" dirty="0">
                <a:latin typeface="Century Gothic"/>
              </a:rPr>
              <a:t> – A collection of resources that are available in a self-contained 'bubble'</a:t>
            </a:r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sz="28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pic>
        <p:nvPicPr>
          <p:cNvPr id="5" name="Picture 4" descr="Comparison with other tools - EasyBuild tutorial">
            <a:extLst>
              <a:ext uri="{FF2B5EF4-FFF2-40B4-BE49-F238E27FC236}">
                <a16:creationId xmlns:a16="http://schemas.microsoft.com/office/drawing/2014/main" id="{AC23465F-3B47-1D27-B6EB-C1C0DD8D5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9709" y="500682"/>
            <a:ext cx="3624942" cy="104390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4DB0E-448E-C55F-8F8F-838D3594F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1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58896" y="365125"/>
            <a:ext cx="8595176" cy="1348423"/>
          </a:xfrm>
        </p:spPr>
        <p:txBody>
          <a:bodyPr/>
          <a:lstStyle/>
          <a:p>
            <a:pPr algn="ctr"/>
            <a:r>
              <a:rPr lang="en-US" b="1">
                <a:latin typeface="Century Gothic"/>
              </a:rPr>
              <a:t>Simplifying Installations with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2/20/24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D6EBB6-F155-BCFA-819A-B35196AF1D69}"/>
              </a:ext>
            </a:extLst>
          </p:cNvPr>
          <p:cNvSpPr/>
          <p:nvPr/>
        </p:nvSpPr>
        <p:spPr>
          <a:xfrm>
            <a:off x="6650182" y="1765125"/>
            <a:ext cx="5083104" cy="415962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F6EAD10-DF37-CA9E-0A53-98F67F41A1DF}"/>
              </a:ext>
            </a:extLst>
          </p:cNvPr>
          <p:cNvGrpSpPr/>
          <p:nvPr/>
        </p:nvGrpSpPr>
        <p:grpSpPr>
          <a:xfrm>
            <a:off x="6906491" y="2047851"/>
            <a:ext cx="2035629" cy="2035629"/>
            <a:chOff x="6906491" y="2047851"/>
            <a:chExt cx="2035629" cy="2035629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6C0877C-914D-01EB-E434-421FB53031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906491" y="2047851"/>
              <a:ext cx="2035629" cy="2035629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27A3233-D761-B59F-BECF-34DA3D398F9C}"/>
                </a:ext>
              </a:extLst>
            </p:cNvPr>
            <p:cNvSpPr txBox="1"/>
            <p:nvPr/>
          </p:nvSpPr>
          <p:spPr>
            <a:xfrm>
              <a:off x="7421045" y="2111216"/>
              <a:ext cx="11044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Monaco" pitchFamily="2" charset="77"/>
                </a:rPr>
                <a:t>env_1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CB8E6C8-4AB3-F1BD-BCB6-7E085A99662F}"/>
              </a:ext>
            </a:extLst>
          </p:cNvPr>
          <p:cNvGrpSpPr/>
          <p:nvPr/>
        </p:nvGrpSpPr>
        <p:grpSpPr>
          <a:xfrm>
            <a:off x="9429179" y="2471565"/>
            <a:ext cx="2127857" cy="2127857"/>
            <a:chOff x="9429179" y="2471565"/>
            <a:chExt cx="2127857" cy="212785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ED24AF5-4A22-905F-7D86-B5B33AC833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29179" y="2471565"/>
              <a:ext cx="2127857" cy="2127857"/>
            </a:xfrm>
            <a:prstGeom prst="ellipse">
              <a:avLst/>
            </a:prstGeom>
            <a:solidFill>
              <a:srgbClr val="D883FF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F3928BB-5CD7-8BDB-7E73-17B7353A4187}"/>
                </a:ext>
              </a:extLst>
            </p:cNvPr>
            <p:cNvSpPr txBox="1"/>
            <p:nvPr/>
          </p:nvSpPr>
          <p:spPr>
            <a:xfrm>
              <a:off x="10027416" y="2615875"/>
              <a:ext cx="11044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latin typeface="Monaco" pitchFamily="2" charset="77"/>
                </a:rPr>
                <a:t>env_2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379485A-BC3C-9DCA-9CFE-FAE18FA9C09F}"/>
              </a:ext>
            </a:extLst>
          </p:cNvPr>
          <p:cNvGrpSpPr/>
          <p:nvPr/>
        </p:nvGrpSpPr>
        <p:grpSpPr>
          <a:xfrm>
            <a:off x="8034091" y="4232356"/>
            <a:ext cx="1454097" cy="1454097"/>
            <a:chOff x="8034091" y="4232356"/>
            <a:chExt cx="1454097" cy="145409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E6E1065-BFAF-0E6F-3FFB-21918CD902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34091" y="4232356"/>
              <a:ext cx="1454097" cy="1454097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01CEDFB-732D-AE76-DC52-FBDDC099B561}"/>
                </a:ext>
              </a:extLst>
            </p:cNvPr>
            <p:cNvSpPr txBox="1"/>
            <p:nvPr/>
          </p:nvSpPr>
          <p:spPr>
            <a:xfrm>
              <a:off x="8306595" y="4361369"/>
              <a:ext cx="11044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latin typeface="Monaco" pitchFamily="2" charset="77"/>
                </a:rPr>
                <a:t>env_3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407442" y="1891486"/>
            <a:ext cx="5908061" cy="46474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>
                <a:latin typeface="Century Gothic" panose="020B0502020202020204" pitchFamily="34" charset="0"/>
              </a:rPr>
              <a:t>Think of virtual environments as self-contained bubbles.</a:t>
            </a:r>
          </a:p>
          <a:p>
            <a:endParaRPr lang="en-US" sz="2400">
              <a:latin typeface="Century Gothic" panose="020B0502020202020204" pitchFamily="34" charset="0"/>
            </a:endParaRPr>
          </a:p>
          <a:p>
            <a:r>
              <a:rPr lang="en-US" sz="2400">
                <a:latin typeface="Monaco" pitchFamily="2" charset="77"/>
              </a:rPr>
              <a:t>env_1 </a:t>
            </a:r>
            <a:r>
              <a:rPr lang="en-US" sz="2400">
                <a:latin typeface="Century Gothic" panose="020B0502020202020204" pitchFamily="34" charset="0"/>
              </a:rPr>
              <a:t>contains all the dependencies of ‘Program A’.</a:t>
            </a:r>
          </a:p>
          <a:p>
            <a:endParaRPr lang="en-US" sz="2400">
              <a:latin typeface="Century Gothic" panose="020B0502020202020204" pitchFamily="34" charset="0"/>
            </a:endParaRPr>
          </a:p>
          <a:p>
            <a:r>
              <a:rPr lang="en-US" sz="2400">
                <a:latin typeface="Monaco" pitchFamily="2" charset="77"/>
              </a:rPr>
              <a:t>env_2</a:t>
            </a:r>
            <a:r>
              <a:rPr lang="en-US" sz="2400">
                <a:latin typeface="Century Gothic" panose="020B0502020202020204" pitchFamily="34" charset="0"/>
              </a:rPr>
              <a:t> contains all the dependencies of ‘Program B’.</a:t>
            </a:r>
          </a:p>
          <a:p>
            <a:endParaRPr lang="en-US" sz="2400">
              <a:latin typeface="Century Gothic" panose="020B0502020202020204" pitchFamily="34" charset="0"/>
            </a:endParaRPr>
          </a:p>
          <a:p>
            <a:r>
              <a:rPr lang="en-US" sz="2400">
                <a:latin typeface="Century Gothic" panose="020B0502020202020204" pitchFamily="34" charset="0"/>
              </a:rPr>
              <a:t>The environments do not interact.</a:t>
            </a:r>
          </a:p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05CEDC-F5D2-532E-F648-2491E74826C4}"/>
              </a:ext>
            </a:extLst>
          </p:cNvPr>
          <p:cNvSpPr txBox="1"/>
          <p:nvPr/>
        </p:nvSpPr>
        <p:spPr>
          <a:xfrm>
            <a:off x="7219945" y="2563141"/>
            <a:ext cx="1726288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latin typeface="Monaco"/>
              </a:rPr>
              <a:t>Program A</a:t>
            </a:r>
          </a:p>
          <a:p>
            <a:r>
              <a:rPr lang="en-US" dirty="0">
                <a:latin typeface="Monaco"/>
              </a:rPr>
              <a:t>dependency: </a:t>
            </a:r>
          </a:p>
          <a:p>
            <a:r>
              <a:rPr lang="en-US" dirty="0">
                <a:latin typeface="Monaco"/>
              </a:rPr>
              <a:t>Program Y (v1.0) </a:t>
            </a:r>
          </a:p>
          <a:p>
            <a:r>
              <a:rPr lang="en-US" b="1" dirty="0">
                <a:latin typeface="Monaco"/>
              </a:rPr>
              <a:t>   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AB0F207-8E0C-A5E6-2BBA-711A040B6E36}"/>
              </a:ext>
            </a:extLst>
          </p:cNvPr>
          <p:cNvSpPr txBox="1"/>
          <p:nvPr/>
        </p:nvSpPr>
        <p:spPr>
          <a:xfrm>
            <a:off x="9879566" y="3039012"/>
            <a:ext cx="250450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latin typeface="Monaco"/>
              </a:rPr>
              <a:t>Program B</a:t>
            </a:r>
          </a:p>
          <a:p>
            <a:r>
              <a:rPr lang="en-US" dirty="0">
                <a:latin typeface="Monaco"/>
              </a:rPr>
              <a:t>dependency: </a:t>
            </a:r>
          </a:p>
          <a:p>
            <a:r>
              <a:rPr lang="en-US" dirty="0">
                <a:latin typeface="Monaco"/>
              </a:rPr>
              <a:t>Program Y </a:t>
            </a:r>
          </a:p>
          <a:p>
            <a:r>
              <a:rPr lang="en-US" dirty="0">
                <a:latin typeface="Monaco"/>
              </a:rPr>
              <a:t>(v2.0) 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B08302-9BD0-8329-A11D-F8B7F84DB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 descr="Comparison with other tools - EasyBuild tutorial">
            <a:extLst>
              <a:ext uri="{FF2B5EF4-FFF2-40B4-BE49-F238E27FC236}">
                <a16:creationId xmlns:a16="http://schemas.microsoft.com/office/drawing/2014/main" id="{57270B6F-FC9B-2156-B75D-845CB2915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3248" y="516545"/>
            <a:ext cx="3624942" cy="104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31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1540</Words>
  <Application>Microsoft Office PowerPoint</Application>
  <PresentationFormat>Widescreen</PresentationFormat>
  <Paragraphs>272</Paragraphs>
  <Slides>22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Arial Black</vt:lpstr>
      <vt:lpstr>Calibri</vt:lpstr>
      <vt:lpstr>Century Gothic</vt:lpstr>
      <vt:lpstr>Lato</vt:lpstr>
      <vt:lpstr>Lucida Console</vt:lpstr>
      <vt:lpstr>Monaco</vt:lpstr>
      <vt:lpstr>CUB Content </vt:lpstr>
      <vt:lpstr>Installing Software on Alpine with Spack</vt:lpstr>
      <vt:lpstr>Installing software on Alpine with Spack</vt:lpstr>
      <vt:lpstr>PowerPoint Presentation</vt:lpstr>
      <vt:lpstr>Session Overview </vt:lpstr>
      <vt:lpstr>Installing Software on Alpine</vt:lpstr>
      <vt:lpstr>Installing Software on Alpine</vt:lpstr>
      <vt:lpstr>Challenges of Installing Software from Source</vt:lpstr>
      <vt:lpstr>Simplifying Installations with</vt:lpstr>
      <vt:lpstr>Simplifying Installations with</vt:lpstr>
      <vt:lpstr>Simplifying Installations with</vt:lpstr>
      <vt:lpstr>Logging into CU Research Computing</vt:lpstr>
      <vt:lpstr>Simplifying Installations with </vt:lpstr>
      <vt:lpstr>Simplifying Installations with </vt:lpstr>
      <vt:lpstr>Simplifying Installations with </vt:lpstr>
      <vt:lpstr>Simplifying Installations with</vt:lpstr>
      <vt:lpstr>Simplifying Installations with</vt:lpstr>
      <vt:lpstr>Simplifying Installations with</vt:lpstr>
      <vt:lpstr>Simplifying Installations with </vt:lpstr>
      <vt:lpstr>Running Alpine batch jobs with</vt:lpstr>
      <vt:lpstr>Using          to install legacy software</vt:lpstr>
      <vt:lpstr>Using       to install Compilers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Trevor Alan Hall</cp:lastModifiedBy>
  <cp:revision>27</cp:revision>
  <dcterms:created xsi:type="dcterms:W3CDTF">2023-01-13T17:07:22Z</dcterms:created>
  <dcterms:modified xsi:type="dcterms:W3CDTF">2024-02-19T23:43:20Z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